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314" r:id="rId2"/>
    <p:sldId id="2316" r:id="rId3"/>
    <p:sldId id="2315" r:id="rId4"/>
    <p:sldId id="1489" r:id="rId5"/>
    <p:sldId id="2322" r:id="rId6"/>
    <p:sldId id="2323" r:id="rId7"/>
    <p:sldId id="2324" r:id="rId8"/>
    <p:sldId id="2325" r:id="rId9"/>
  </p:sldIdLst>
  <p:sldSz cx="12192000" cy="6858000"/>
  <p:notesSz cx="6858000" cy="9144000"/>
  <p:custDataLst>
    <p:tags r:id="rId1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8"/>
    <p:restoredTop sz="96318" autoAdjust="0"/>
  </p:normalViewPr>
  <p:slideViewPr>
    <p:cSldViewPr snapToGrid="0">
      <p:cViewPr varScale="1">
        <p:scale>
          <a:sx n="110" d="100"/>
          <a:sy n="110" d="100"/>
        </p:scale>
        <p:origin x="5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133F80-539D-4707-9841-183974CC1F85}" type="datetimeFigureOut">
              <a:rPr lang="zh-CN" altLang="en-US" smtClean="0"/>
              <a:t>2020/4/10/Friday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5A775D-D46C-46CC-AD07-85213D52E0F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15A775D-D46C-46CC-AD07-85213D52E0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15A775D-D46C-46CC-AD07-85213D52E0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15A775D-D46C-46CC-AD07-85213D52E0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15A775D-D46C-46CC-AD07-85213D52E0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1ABA338-C754-4EDE-B0F7-9C541DAB2653}" type="datetimeFigureOut">
              <a:rPr lang="zh-CN" altLang="en-US" smtClean="0"/>
              <a:t>2020/4/10/Friday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1ABA338-C754-4EDE-B0F7-9C541DAB2653}" type="datetimeFigureOut">
              <a:rPr lang="zh-CN" altLang="en-US" smtClean="0"/>
              <a:t>2020/4/10/Friday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1ABA338-C754-4EDE-B0F7-9C541DAB2653}" type="datetimeFigureOut">
              <a:rPr lang="zh-CN" altLang="en-US" smtClean="0"/>
              <a:t>2020/4/10/Friday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1ABA338-C754-4EDE-B0F7-9C541DAB2653}" type="datetimeFigureOut">
              <a:rPr lang="zh-CN" altLang="en-US" smtClean="0"/>
              <a:t>2020/4/10/Friday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1ABA338-C754-4EDE-B0F7-9C541DAB2653}" type="datetimeFigureOut">
              <a:rPr lang="zh-CN" altLang="en-US" smtClean="0"/>
              <a:t>2020/4/10/Friday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1ABA338-C754-4EDE-B0F7-9C541DAB2653}" type="datetimeFigureOut">
              <a:rPr lang="zh-CN" altLang="en-US" smtClean="0"/>
              <a:t>2020/4/10/Friday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1ABA338-C754-4EDE-B0F7-9C541DAB2653}" type="datetimeFigureOut">
              <a:rPr lang="zh-CN" altLang="en-US" smtClean="0"/>
              <a:t>2020/4/10/Friday</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81ABA338-C754-4EDE-B0F7-9C541DAB2653}" type="datetimeFigureOut">
              <a:rPr lang="zh-CN" altLang="en-US" smtClean="0"/>
              <a:t>2020/4/10/Friday</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BA338-C754-4EDE-B0F7-9C541DAB2653}" type="datetimeFigureOut">
              <a:rPr lang="zh-CN" altLang="en-US" smtClean="0"/>
              <a:t>2020/4/10/Friday</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1ABA338-C754-4EDE-B0F7-9C541DAB2653}" type="datetimeFigureOut">
              <a:rPr lang="zh-CN" altLang="en-US" smtClean="0"/>
              <a:t>2020/4/10/Friday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1ABA338-C754-4EDE-B0F7-9C541DAB2653}" type="datetimeFigureOut">
              <a:rPr lang="zh-CN" altLang="en-US" smtClean="0"/>
              <a:t>2020/4/10/Friday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BA338-C754-4EDE-B0F7-9C541DAB2653}" type="datetimeFigureOut">
              <a:rPr lang="zh-CN" altLang="en-US" smtClean="0"/>
              <a:t>2020/4/10/Friday</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E5F2F-2341-4894-9DB8-674B4B2A6DE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6.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p:cNvSpPr/>
          <p:nvPr/>
        </p:nvSpPr>
        <p:spPr bwMode="auto">
          <a:xfrm>
            <a:off x="5475817"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75000"/>
            </a:schemeClr>
          </a:solidFill>
          <a:ln>
            <a:noFill/>
          </a:ln>
        </p:spPr>
        <p:txBody>
          <a:bodyPr vert="horz" wrap="square" lIns="91440" tIns="45720" rIns="91440" bIns="45720" numCol="1" anchor="t" anchorCtr="0" compatLnSpc="1"/>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Freeform 9"/>
          <p:cNvSpPr/>
          <p:nvPr/>
        </p:nvSpPr>
        <p:spPr bwMode="auto">
          <a:xfrm>
            <a:off x="8905461" y="3630414"/>
            <a:ext cx="3286538" cy="3227586"/>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en-US" sz="1400" b="1">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sp>
        <p:nvSpPr>
          <p:cNvPr id="7" name="文本框 9"/>
          <p:cNvSpPr txBox="1"/>
          <p:nvPr/>
        </p:nvSpPr>
        <p:spPr>
          <a:xfrm>
            <a:off x="962107" y="3746763"/>
            <a:ext cx="2436860" cy="2646878"/>
          </a:xfrm>
          <a:prstGeom prst="rect">
            <a:avLst/>
          </a:prstGeom>
          <a:noFill/>
        </p:spPr>
        <p:txBody>
          <a:bodyPr wrap="square" rtlCol="0">
            <a:spAutoFit/>
          </a:bodyPr>
          <a:lstStyle/>
          <a:p>
            <a:r>
              <a:rPr lang="zh-CN" altLang="en-US" sz="16600" dirty="0">
                <a:gradFill>
                  <a:gsLst>
                    <a:gs pos="0">
                      <a:schemeClr val="accent1"/>
                    </a:gs>
                    <a:gs pos="43000">
                      <a:schemeClr val="accent2"/>
                    </a:gs>
                  </a:gsLst>
                  <a:lin ang="10800000" scaled="1"/>
                </a:gradFill>
                <a:latin typeface="思源黑体" panose="020B0500000000000000" pitchFamily="34" charset="-122"/>
                <a:ea typeface="思源黑体" panose="020B0500000000000000" pitchFamily="34" charset="-122"/>
                <a:cs typeface="Open Sans" charset="0"/>
                <a:sym typeface="思源黑体" panose="020B0500000000000000" pitchFamily="34" charset="-122"/>
              </a:rPr>
              <a:t>“</a:t>
            </a:r>
          </a:p>
        </p:txBody>
      </p:sp>
      <p:sp>
        <p:nvSpPr>
          <p:cNvPr id="8" name="半闭框 6"/>
          <p:cNvSpPr/>
          <p:nvPr/>
        </p:nvSpPr>
        <p:spPr>
          <a:xfrm rot="5400000">
            <a:off x="7642979" y="1662031"/>
            <a:ext cx="809804" cy="776251"/>
          </a:xfrm>
          <a:prstGeom prst="halfFrame">
            <a:avLst>
              <a:gd name="adj1" fmla="val 5058"/>
              <a:gd name="adj2" fmla="val 448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PA-矩形 3"/>
          <p:cNvSpPr/>
          <p:nvPr>
            <p:custDataLst>
              <p:tags r:id="rId1"/>
            </p:custDataLst>
          </p:nvPr>
        </p:nvSpPr>
        <p:spPr>
          <a:xfrm>
            <a:off x="2630731" y="2255092"/>
            <a:ext cx="5690172" cy="1015663"/>
          </a:xfrm>
          <a:prstGeom prst="rect">
            <a:avLst/>
          </a:prstGeom>
        </p:spPr>
        <p:txBody>
          <a:bodyPr wrap="square">
            <a:spAutoFit/>
          </a:bodyPr>
          <a:lstStyle/>
          <a:p>
            <a:pPr algn="ctr"/>
            <a:r>
              <a:rPr lang="zh-CN" altLang="en-US" sz="6000" dirty="0">
                <a:solidFill>
                  <a:schemeClr val="tx1">
                    <a:lumMod val="75000"/>
                    <a:lumOff val="25000"/>
                  </a:schemeClr>
                </a:solidFill>
                <a:latin typeface="黑体" panose="02010609060101010101" charset="-122"/>
                <a:ea typeface="黑体" panose="02010609060101010101" charset="-122"/>
                <a:sym typeface="思源黑体" panose="020B0500000000000000" pitchFamily="34" charset="-122"/>
              </a:rPr>
              <a:t>好搭酷</a:t>
            </a:r>
            <a:r>
              <a:rPr lang="en-US" altLang="zh-CN" sz="6000" dirty="0">
                <a:solidFill>
                  <a:schemeClr val="tx1">
                    <a:lumMod val="75000"/>
                    <a:lumOff val="25000"/>
                  </a:schemeClr>
                </a:solidFill>
                <a:latin typeface="黑体" panose="02010609060101010101" charset="-122"/>
                <a:ea typeface="黑体" panose="02010609060101010101" charset="-122"/>
                <a:sym typeface="思源黑体" panose="020B0500000000000000" pitchFamily="34" charset="-122"/>
              </a:rPr>
              <a:t>Nano</a:t>
            </a:r>
            <a:r>
              <a:rPr lang="zh-CN" altLang="en-US" sz="6000" dirty="0">
                <a:solidFill>
                  <a:schemeClr val="tx1">
                    <a:lumMod val="75000"/>
                    <a:lumOff val="25000"/>
                  </a:schemeClr>
                </a:solidFill>
                <a:latin typeface="黑体" panose="02010609060101010101" charset="-122"/>
                <a:ea typeface="黑体" panose="02010609060101010101" charset="-122"/>
                <a:sym typeface="思源黑体" panose="020B0500000000000000" pitchFamily="34" charset="-122"/>
              </a:rPr>
              <a:t>微课</a:t>
            </a:r>
            <a:endParaRPr lang="en-US" altLang="zh-CN" sz="4400" dirty="0">
              <a:solidFill>
                <a:schemeClr val="tx1">
                  <a:lumMod val="75000"/>
                  <a:lumOff val="25000"/>
                </a:schemeClr>
              </a:solidFill>
              <a:latin typeface="黑体" panose="02010609060101010101" charset="-122"/>
              <a:ea typeface="黑体" panose="02010609060101010101" charset="-122"/>
              <a:sym typeface="思源黑体" panose="020B0500000000000000" pitchFamily="34" charset="-122"/>
            </a:endParaRPr>
          </a:p>
        </p:txBody>
      </p:sp>
      <p:sp>
        <p:nvSpPr>
          <p:cNvPr id="10" name="PA-文本框 6"/>
          <p:cNvSpPr txBox="1"/>
          <p:nvPr>
            <p:custDataLst>
              <p:tags r:id="rId2"/>
            </p:custDataLst>
          </p:nvPr>
        </p:nvSpPr>
        <p:spPr>
          <a:xfrm>
            <a:off x="2010484" y="3368804"/>
            <a:ext cx="6537168" cy="584775"/>
          </a:xfrm>
          <a:prstGeom prst="rect">
            <a:avLst/>
          </a:prstGeom>
          <a:solidFill>
            <a:schemeClr val="tx1">
              <a:alpha val="0"/>
            </a:schemeClr>
          </a:solidFill>
          <a:effectLst/>
        </p:spPr>
        <p:txBody>
          <a:bodyPr wrap="square" rtlCol="0">
            <a:spAutoFit/>
          </a:bodyPr>
          <a:lstStyle>
            <a:defPPr>
              <a:defRPr lang="zh-CN"/>
            </a:defPPr>
            <a:lvl1pPr>
              <a:defRPr sz="4800">
                <a:solidFill>
                  <a:schemeClr val="bg1"/>
                </a:solidFill>
                <a:latin typeface="思源黑体 CN Heavy" panose="020B0A00000000000000" pitchFamily="34" charset="-122"/>
                <a:ea typeface="思源黑体 CN Heavy" panose="020B0A00000000000000" pitchFamily="34" charset="-122"/>
              </a:defRPr>
            </a:lvl1pPr>
          </a:lstStyle>
          <a:p>
            <a:pPr algn="dist"/>
            <a:r>
              <a:rPr lang="zh-CN" altLang="en-US" sz="3200" spc="300" dirty="0">
                <a:solidFill>
                  <a:schemeClr val="accent1"/>
                </a:solidFill>
                <a:latin typeface="黑体" panose="02010609060101010101" charset="-122"/>
                <a:ea typeface="黑体" panose="02010609060101010101" charset="-122"/>
                <a:sym typeface="思源黑体" panose="020B0500000000000000" pitchFamily="34" charset="-122"/>
              </a:rPr>
              <a:t>好好搭搭在线</a:t>
            </a:r>
            <a:endParaRPr lang="en-US" altLang="zh-CN" sz="3200" spc="300" dirty="0">
              <a:solidFill>
                <a:schemeClr val="accent1"/>
              </a:solidFill>
              <a:latin typeface="黑体" panose="02010609060101010101" charset="-122"/>
              <a:ea typeface="黑体" panose="02010609060101010101" charset="-122"/>
              <a:sym typeface="思源黑体" panose="020B0500000000000000" pitchFamily="34" charset="-122"/>
            </a:endParaRPr>
          </a:p>
        </p:txBody>
      </p:sp>
      <p:sp>
        <p:nvSpPr>
          <p:cNvPr id="13" name="椭圆 5"/>
          <p:cNvSpPr/>
          <p:nvPr/>
        </p:nvSpPr>
        <p:spPr>
          <a:xfrm>
            <a:off x="452451" y="426058"/>
            <a:ext cx="551745" cy="551745"/>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pic>
        <p:nvPicPr>
          <p:cNvPr id="14" name="图片 13"/>
          <p:cNvPicPr>
            <a:picLocks noChangeAspect="1"/>
          </p:cNvPicPr>
          <p:nvPr/>
        </p:nvPicPr>
        <p:blipFill>
          <a:blip r:embed="rId5"/>
          <a:stretch>
            <a:fillRect/>
          </a:stretch>
        </p:blipFill>
        <p:spPr>
          <a:xfrm>
            <a:off x="1267034" y="306689"/>
            <a:ext cx="1946275" cy="67111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9"/>
          <p:cNvSpPr/>
          <p:nvPr/>
        </p:nvSpPr>
        <p:spPr bwMode="auto">
          <a:xfrm>
            <a:off x="5935844" y="472698"/>
            <a:ext cx="6256156" cy="6385302"/>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75000"/>
            </a:schemeClr>
          </a:solidFill>
          <a:ln>
            <a:noFill/>
          </a:ln>
        </p:spPr>
        <p:txBody>
          <a:bodyPr vert="horz" wrap="square" lIns="91440" tIns="45720" rIns="91440" bIns="45720" numCol="1" anchor="t" anchorCtr="0" compatLnSpc="1"/>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矩形 13"/>
          <p:cNvSpPr/>
          <p:nvPr/>
        </p:nvSpPr>
        <p:spPr>
          <a:xfrm>
            <a:off x="0" y="1670179"/>
            <a:ext cx="12192000" cy="3163754"/>
          </a:xfrm>
          <a:prstGeom prst="rect">
            <a:avLst/>
          </a:prstGeom>
          <a:blipFill>
            <a:blip r:embed="rId3"/>
            <a:stretch>
              <a:fillRect t="-88043" b="-6845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矩形 12"/>
          <p:cNvSpPr/>
          <p:nvPr/>
        </p:nvSpPr>
        <p:spPr>
          <a:xfrm>
            <a:off x="0" y="1670179"/>
            <a:ext cx="12192000" cy="3163754"/>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椭圆 5"/>
          <p:cNvSpPr/>
          <p:nvPr/>
        </p:nvSpPr>
        <p:spPr>
          <a:xfrm>
            <a:off x="452451" y="426058"/>
            <a:ext cx="551745" cy="551745"/>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grpSp>
        <p:nvGrpSpPr>
          <p:cNvPr id="12" name="Group 11"/>
          <p:cNvGrpSpPr/>
          <p:nvPr/>
        </p:nvGrpSpPr>
        <p:grpSpPr>
          <a:xfrm>
            <a:off x="1342736" y="2000715"/>
            <a:ext cx="2381772" cy="2190931"/>
            <a:chOff x="1470701" y="2113791"/>
            <a:chExt cx="3820826" cy="3607097"/>
          </a:xfrm>
        </p:grpSpPr>
        <p:sp>
          <p:nvSpPr>
            <p:cNvPr id="8" name="矩形 1"/>
            <p:cNvSpPr/>
            <p:nvPr/>
          </p:nvSpPr>
          <p:spPr>
            <a:xfrm>
              <a:off x="1470701" y="2113791"/>
              <a:ext cx="3820826" cy="36070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矩形 3"/>
            <p:cNvSpPr/>
            <p:nvPr/>
          </p:nvSpPr>
          <p:spPr>
            <a:xfrm>
              <a:off x="1470701" y="5244371"/>
              <a:ext cx="1339402" cy="47651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矩形 4"/>
            <p:cNvSpPr/>
            <p:nvPr/>
          </p:nvSpPr>
          <p:spPr>
            <a:xfrm>
              <a:off x="2810101" y="5244371"/>
              <a:ext cx="1566931" cy="4765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文本框 15"/>
            <p:cNvSpPr txBox="1"/>
            <p:nvPr/>
          </p:nvSpPr>
          <p:spPr>
            <a:xfrm>
              <a:off x="2019199" y="2488299"/>
              <a:ext cx="2723828" cy="238156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400" b="0" i="0" u="none" strike="noStrike" kern="0" cap="none" spc="0" normalizeH="0" baseline="0" noProof="0" dirty="0">
                  <a:ln>
                    <a:noFill/>
                  </a:ln>
                  <a:solidFill>
                    <a:schemeClr val="accent1"/>
                  </a:solidFill>
                  <a:effectLst/>
                  <a:uLnTx/>
                  <a:uFillTx/>
                  <a:latin typeface="黑体" panose="02010609060101010101" charset="-122"/>
                  <a:ea typeface="黑体" panose="02010609060101010101" charset="-122"/>
                  <a:sym typeface="思源黑体" panose="020B0500000000000000" pitchFamily="34" charset="-122"/>
                </a:rPr>
                <a:t>好好搭搭</a:t>
              </a:r>
              <a:endParaRPr kumimoji="0" lang="zh-CN" altLang="en-US" sz="4800" b="0" i="0" u="none" strike="noStrike" kern="0" cap="none" spc="0" normalizeH="0" baseline="0" noProof="0" dirty="0">
                <a:ln>
                  <a:noFill/>
                </a:ln>
                <a:solidFill>
                  <a:schemeClr val="accent1"/>
                </a:solidFill>
                <a:effectLst/>
                <a:uLnTx/>
                <a:uFillTx/>
                <a:latin typeface="黑体" panose="02010609060101010101" charset="-122"/>
                <a:ea typeface="黑体" panose="02010609060101010101" charset="-122"/>
                <a:sym typeface="思源黑体" panose="020B0500000000000000" pitchFamily="34" charset="-122"/>
              </a:endParaRPr>
            </a:p>
          </p:txBody>
        </p:sp>
      </p:grpSp>
      <p:sp>
        <p:nvSpPr>
          <p:cNvPr id="14" name="文本框 17"/>
          <p:cNvSpPr txBox="1"/>
          <p:nvPr/>
        </p:nvSpPr>
        <p:spPr>
          <a:xfrm>
            <a:off x="3724507" y="2634515"/>
            <a:ext cx="8241487" cy="923330"/>
          </a:xfrm>
          <a:prstGeom prst="rect">
            <a:avLst/>
          </a:prstGeom>
          <a:noFill/>
        </p:spPr>
        <p:txBody>
          <a:bodyPr wrap="square" rtlCol="0">
            <a:spAutoFit/>
          </a:bodyPr>
          <a:lstStyle/>
          <a:p>
            <a:pPr algn="ctr"/>
            <a:r>
              <a:rPr lang="en-US" altLang="zh-CN" sz="5400" b="1" dirty="0">
                <a:solidFill>
                  <a:schemeClr val="bg1"/>
                </a:solidFill>
                <a:latin typeface="黑体" panose="02010609060101010101" charset="-122"/>
                <a:ea typeface="黑体" panose="02010609060101010101" charset="-122"/>
                <a:sym typeface="思源黑体" panose="020B0500000000000000" pitchFamily="34" charset="-122"/>
              </a:rPr>
              <a:t>DHT11</a:t>
            </a:r>
            <a:r>
              <a:rPr lang="zh-CN" altLang="en-US" sz="5400" b="1" dirty="0">
                <a:solidFill>
                  <a:schemeClr val="bg1"/>
                </a:solidFill>
                <a:latin typeface="黑体" panose="02010609060101010101" charset="-122"/>
                <a:ea typeface="黑体" panose="02010609060101010101" charset="-122"/>
                <a:sym typeface="思源黑体" panose="020B0500000000000000" pitchFamily="34" charset="-122"/>
              </a:rPr>
              <a:t>温湿度传感器的使用</a:t>
            </a:r>
          </a:p>
        </p:txBody>
      </p:sp>
      <p:pic>
        <p:nvPicPr>
          <p:cNvPr id="17" name="图片 16"/>
          <p:cNvPicPr>
            <a:picLocks noChangeAspect="1"/>
          </p:cNvPicPr>
          <p:nvPr/>
        </p:nvPicPr>
        <p:blipFill>
          <a:blip r:embed="rId4"/>
          <a:stretch>
            <a:fillRect/>
          </a:stretch>
        </p:blipFill>
        <p:spPr>
          <a:xfrm>
            <a:off x="1267034" y="306689"/>
            <a:ext cx="1946275" cy="67111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9"/>
          <p:cNvSpPr/>
          <p:nvPr/>
        </p:nvSpPr>
        <p:spPr bwMode="auto">
          <a:xfrm>
            <a:off x="9554817" y="4268122"/>
            <a:ext cx="2637181" cy="2589877"/>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en-US" sz="1400" b="1">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grpSp>
        <p:nvGrpSpPr>
          <p:cNvPr id="32" name="组合 31"/>
          <p:cNvGrpSpPr/>
          <p:nvPr/>
        </p:nvGrpSpPr>
        <p:grpSpPr>
          <a:xfrm>
            <a:off x="0" y="0"/>
            <a:ext cx="10266691" cy="6858000"/>
            <a:chOff x="0" y="0"/>
            <a:chExt cx="10266691" cy="6858000"/>
          </a:xfrm>
        </p:grpSpPr>
        <p:sp>
          <p:nvSpPr>
            <p:cNvPr id="26" name="Freeform 9"/>
            <p:cNvSpPr/>
            <p:nvPr/>
          </p:nvSpPr>
          <p:spPr bwMode="auto">
            <a:xfrm rot="10800000">
              <a:off x="3550508"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75000"/>
              </a:schemeClr>
            </a:solidFill>
            <a:ln>
              <a:noFill/>
            </a:ln>
          </p:spPr>
          <p:txBody>
            <a:bodyPr vert="horz" wrap="square" lIns="91440" tIns="45720" rIns="91440" bIns="45720" numCol="1" anchor="t" anchorCtr="0" compatLnSpc="1"/>
            <a:lstStyle/>
            <a:p>
              <a:pPr algn="dist"/>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矩形 1"/>
            <p:cNvSpPr/>
            <p:nvPr/>
          </p:nvSpPr>
          <p:spPr>
            <a:xfrm>
              <a:off x="0" y="0"/>
              <a:ext cx="35505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7" name="íślîḑê"/>
          <p:cNvGrpSpPr/>
          <p:nvPr/>
        </p:nvGrpSpPr>
        <p:grpSpPr>
          <a:xfrm>
            <a:off x="5014984" y="1216132"/>
            <a:ext cx="4539832" cy="776637"/>
            <a:chOff x="2034026" y="1655335"/>
            <a:chExt cx="3649632" cy="624349"/>
          </a:xfrm>
        </p:grpSpPr>
        <p:sp>
          <p:nvSpPr>
            <p:cNvPr id="21" name="ïş1îḓê"/>
            <p:cNvSpPr/>
            <p:nvPr/>
          </p:nvSpPr>
          <p:spPr>
            <a:xfrm>
              <a:off x="2034026" y="1655335"/>
              <a:ext cx="624349" cy="624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2800" dirty="0">
                  <a:solidFill>
                    <a:schemeClr val="tx1"/>
                  </a:solidFill>
                  <a:latin typeface="黑体" panose="02010609060101010101" charset="-122"/>
                  <a:ea typeface="黑体" panose="02010609060101010101" charset="-122"/>
                  <a:sym typeface="思源黑体" panose="020B0500000000000000" pitchFamily="34" charset="-122"/>
                </a:rPr>
                <a:t>01</a:t>
              </a:r>
            </a:p>
          </p:txBody>
        </p:sp>
        <p:sp>
          <p:nvSpPr>
            <p:cNvPr id="22" name="ïṣḷîḓe"/>
            <p:cNvSpPr/>
            <p:nvPr/>
          </p:nvSpPr>
          <p:spPr bwMode="auto">
            <a:xfrm>
              <a:off x="2763152" y="1670076"/>
              <a:ext cx="2920506" cy="55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lnSpc>
                  <a:spcPct val="120000"/>
                </a:lnSpc>
              </a:pPr>
              <a:r>
                <a:rPr lang="zh-CN" altLang="en-US" sz="3200" spc="1200" dirty="0">
                  <a:latin typeface="黑体" panose="02010609060101010101" charset="-122"/>
                  <a:ea typeface="黑体" panose="02010609060101010101" charset="-122"/>
                  <a:sym typeface="思源黑体" panose="020B0500000000000000" pitchFamily="34" charset="-122"/>
                </a:rPr>
                <a:t>基础知识</a:t>
              </a:r>
              <a:endParaRPr lang="en-US" altLang="zh-CN" sz="3200" spc="1200" dirty="0">
                <a:latin typeface="黑体" panose="02010609060101010101" charset="-122"/>
                <a:ea typeface="黑体" panose="02010609060101010101" charset="-122"/>
                <a:sym typeface="思源黑体" panose="020B0500000000000000" pitchFamily="34" charset="-122"/>
              </a:endParaRPr>
            </a:p>
          </p:txBody>
        </p:sp>
      </p:grpSp>
      <p:grpSp>
        <p:nvGrpSpPr>
          <p:cNvPr id="8" name="ïslidé"/>
          <p:cNvGrpSpPr/>
          <p:nvPr/>
        </p:nvGrpSpPr>
        <p:grpSpPr>
          <a:xfrm>
            <a:off x="5014984" y="2292786"/>
            <a:ext cx="4539831" cy="776637"/>
            <a:chOff x="2034026" y="2490855"/>
            <a:chExt cx="3649631" cy="624349"/>
          </a:xfrm>
        </p:grpSpPr>
        <p:sp>
          <p:nvSpPr>
            <p:cNvPr id="19" name="išḻíḋê"/>
            <p:cNvSpPr/>
            <p:nvPr/>
          </p:nvSpPr>
          <p:spPr>
            <a:xfrm>
              <a:off x="2034026" y="2490855"/>
              <a:ext cx="624349" cy="624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2800" dirty="0">
                  <a:solidFill>
                    <a:schemeClr val="tx1"/>
                  </a:solidFill>
                  <a:latin typeface="黑体" panose="02010609060101010101" charset="-122"/>
                  <a:ea typeface="黑体" panose="02010609060101010101" charset="-122"/>
                  <a:sym typeface="思源黑体" panose="020B0500000000000000" pitchFamily="34" charset="-122"/>
                </a:rPr>
                <a:t>02</a:t>
              </a:r>
            </a:p>
          </p:txBody>
        </p:sp>
        <p:sp>
          <p:nvSpPr>
            <p:cNvPr id="20" name="ïSľíḑe"/>
            <p:cNvSpPr/>
            <p:nvPr/>
          </p:nvSpPr>
          <p:spPr bwMode="auto">
            <a:xfrm>
              <a:off x="2763151" y="2630807"/>
              <a:ext cx="2920506" cy="480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lnSpc>
                  <a:spcPct val="120000"/>
                </a:lnSpc>
              </a:pPr>
              <a:r>
                <a:rPr lang="zh-CN" altLang="en-US" sz="3200" spc="1200" dirty="0">
                  <a:latin typeface="黑体" panose="02010609060101010101" charset="-122"/>
                  <a:ea typeface="黑体" panose="02010609060101010101" charset="-122"/>
                  <a:sym typeface="思源黑体" panose="020B0500000000000000" pitchFamily="34" charset="-122"/>
                </a:rPr>
                <a:t>指令学习</a:t>
              </a:r>
              <a:endParaRPr lang="en-US" altLang="zh-CN" sz="3200" spc="1200" dirty="0">
                <a:latin typeface="黑体" panose="02010609060101010101" charset="-122"/>
                <a:ea typeface="黑体" panose="02010609060101010101" charset="-122"/>
                <a:sym typeface="思源黑体" panose="020B0500000000000000" pitchFamily="34" charset="-122"/>
              </a:endParaRPr>
            </a:p>
          </p:txBody>
        </p:sp>
      </p:grpSp>
      <p:grpSp>
        <p:nvGrpSpPr>
          <p:cNvPr id="9" name="ísļïďe"/>
          <p:cNvGrpSpPr/>
          <p:nvPr/>
        </p:nvGrpSpPr>
        <p:grpSpPr>
          <a:xfrm>
            <a:off x="5060651" y="3364515"/>
            <a:ext cx="4494164" cy="776637"/>
            <a:chOff x="2034026" y="3326376"/>
            <a:chExt cx="3612919" cy="624349"/>
          </a:xfrm>
        </p:grpSpPr>
        <p:sp>
          <p:nvSpPr>
            <p:cNvPr id="17" name="íšḻídè"/>
            <p:cNvSpPr/>
            <p:nvPr/>
          </p:nvSpPr>
          <p:spPr>
            <a:xfrm>
              <a:off x="2034026" y="3326376"/>
              <a:ext cx="624349" cy="624349"/>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2800" dirty="0">
                  <a:solidFill>
                    <a:schemeClr val="tx1"/>
                  </a:solidFill>
                  <a:latin typeface="黑体" panose="02010609060101010101" charset="-122"/>
                  <a:ea typeface="黑体" panose="02010609060101010101" charset="-122"/>
                  <a:sym typeface="思源黑体" panose="020B0500000000000000" pitchFamily="34" charset="-122"/>
                </a:rPr>
                <a:t>03</a:t>
              </a:r>
            </a:p>
          </p:txBody>
        </p:sp>
        <p:sp>
          <p:nvSpPr>
            <p:cNvPr id="18" name="îśļïḑè"/>
            <p:cNvSpPr/>
            <p:nvPr/>
          </p:nvSpPr>
          <p:spPr bwMode="auto">
            <a:xfrm>
              <a:off x="2763151" y="3466328"/>
              <a:ext cx="2883794" cy="480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lnSpc>
                  <a:spcPct val="120000"/>
                </a:lnSpc>
              </a:pPr>
              <a:r>
                <a:rPr lang="zh-CN" altLang="en-US" sz="3200" spc="1200" dirty="0">
                  <a:latin typeface="黑体" panose="02010609060101010101" charset="-122"/>
                  <a:ea typeface="黑体" panose="02010609060101010101" charset="-122"/>
                  <a:sym typeface="思源黑体" panose="020B0500000000000000" pitchFamily="34" charset="-122"/>
                </a:rPr>
                <a:t>硬件连接</a:t>
              </a:r>
              <a:endParaRPr lang="en-US" altLang="zh-CN" sz="3200" spc="1200" dirty="0">
                <a:latin typeface="黑体" panose="02010609060101010101" charset="-122"/>
                <a:ea typeface="黑体" panose="02010609060101010101" charset="-122"/>
                <a:sym typeface="思源黑体" panose="020B0500000000000000" pitchFamily="34" charset="-122"/>
              </a:endParaRPr>
            </a:p>
          </p:txBody>
        </p:sp>
      </p:grpSp>
      <p:sp>
        <p:nvSpPr>
          <p:cNvPr id="16" name="isļíḋe"/>
          <p:cNvSpPr/>
          <p:nvPr/>
        </p:nvSpPr>
        <p:spPr bwMode="auto">
          <a:xfrm>
            <a:off x="5921953" y="4656367"/>
            <a:ext cx="3562311" cy="65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lnSpc>
                <a:spcPct val="120000"/>
              </a:lnSpc>
            </a:pPr>
            <a:r>
              <a:rPr lang="zh-CN" altLang="en-US" sz="3200" spc="1200" dirty="0">
                <a:latin typeface="黑体" panose="02010609060101010101" charset="-122"/>
                <a:ea typeface="黑体" panose="02010609060101010101" charset="-122"/>
                <a:sym typeface="思源黑体" panose="020B0500000000000000" pitchFamily="34" charset="-122"/>
              </a:rPr>
              <a:t>程序代码</a:t>
            </a:r>
          </a:p>
        </p:txBody>
      </p:sp>
      <p:cxnSp>
        <p:nvCxnSpPr>
          <p:cNvPr id="11" name="直接连接符 19"/>
          <p:cNvCxnSpPr/>
          <p:nvPr/>
        </p:nvCxnSpPr>
        <p:spPr>
          <a:xfrm>
            <a:off x="6051164" y="2097330"/>
            <a:ext cx="3503651"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20"/>
          <p:cNvCxnSpPr/>
          <p:nvPr/>
        </p:nvCxnSpPr>
        <p:spPr>
          <a:xfrm>
            <a:off x="6051164" y="3173984"/>
            <a:ext cx="3503651"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21"/>
          <p:cNvCxnSpPr/>
          <p:nvPr/>
        </p:nvCxnSpPr>
        <p:spPr>
          <a:xfrm>
            <a:off x="6096831" y="4245713"/>
            <a:ext cx="3503651"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22"/>
          <p:cNvCxnSpPr/>
          <p:nvPr/>
        </p:nvCxnSpPr>
        <p:spPr>
          <a:xfrm>
            <a:off x="6051165" y="5363477"/>
            <a:ext cx="3457984"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MH_Others_1"/>
          <p:cNvSpPr txBox="1"/>
          <p:nvPr>
            <p:custDataLst>
              <p:tags r:id="rId1"/>
            </p:custDataLst>
          </p:nvPr>
        </p:nvSpPr>
        <p:spPr>
          <a:xfrm>
            <a:off x="700179" y="2982026"/>
            <a:ext cx="2150150" cy="923290"/>
          </a:xfrm>
          <a:prstGeom prst="rect">
            <a:avLst/>
          </a:prstGeom>
          <a:noFill/>
        </p:spPr>
        <p:txBody>
          <a:bodyPr wrap="square" lIns="108000" tIns="0" rIns="0" bIns="0" rtlCol="0" anchor="ctr" anchorCtr="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600" normalizeH="0" baseline="0" noProof="0" dirty="0">
                <a:ln>
                  <a:noFill/>
                </a:ln>
                <a:solidFill>
                  <a:schemeClr val="bg1"/>
                </a:solidFill>
                <a:uLnTx/>
                <a:uFillTx/>
                <a:latin typeface="黑体" panose="02010609060101010101" charset="-122"/>
                <a:ea typeface="黑体" panose="02010609060101010101" charset="-122"/>
                <a:cs typeface="微软雅黑" panose="020B0503020204020204" pitchFamily="34" charset="-122"/>
                <a:sym typeface="思源黑体" panose="020B0500000000000000" pitchFamily="34" charset="-122"/>
              </a:rPr>
              <a:t>目录</a:t>
            </a:r>
          </a:p>
        </p:txBody>
      </p:sp>
      <p:sp>
        <p:nvSpPr>
          <p:cNvPr id="28" name="íšḻídè"/>
          <p:cNvSpPr/>
          <p:nvPr/>
        </p:nvSpPr>
        <p:spPr>
          <a:xfrm>
            <a:off x="5014636" y="4553880"/>
            <a:ext cx="776637" cy="77663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2800" dirty="0">
                <a:solidFill>
                  <a:schemeClr val="tx1"/>
                </a:solidFill>
                <a:latin typeface="黑体" panose="02010609060101010101" charset="-122"/>
                <a:ea typeface="黑体" panose="02010609060101010101" charset="-122"/>
                <a:sym typeface="思源黑体" panose="020B0500000000000000" pitchFamily="34" charset="-122"/>
              </a:rPr>
              <a:t>04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dirty="0">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96067"/>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4" name="文本框 17"/>
          <p:cNvSpPr txBox="1"/>
          <p:nvPr/>
        </p:nvSpPr>
        <p:spPr>
          <a:xfrm>
            <a:off x="1088556" y="474297"/>
            <a:ext cx="2158227" cy="523220"/>
          </a:xfrm>
          <a:prstGeom prst="rect">
            <a:avLst/>
          </a:prstGeom>
          <a:noFill/>
        </p:spPr>
        <p:txBody>
          <a:bodyPr wrap="square" rtlCol="0">
            <a:spAutoFit/>
          </a:bodyPr>
          <a:lstStyle/>
          <a:p>
            <a:r>
              <a:rPr lang="zh-CN" altLang="en-US" sz="2800" spc="600" dirty="0">
                <a:solidFill>
                  <a:schemeClr val="tx1">
                    <a:lumMod val="75000"/>
                    <a:lumOff val="25000"/>
                  </a:schemeClr>
                </a:solidFill>
                <a:latin typeface="黑体" panose="02010609060101010101" charset="-122"/>
                <a:ea typeface="黑体" panose="02010609060101010101" charset="-122"/>
                <a:sym typeface="思源黑体" panose="020B0500000000000000" pitchFamily="34" charset="-122"/>
              </a:rPr>
              <a:t>基础知识</a:t>
            </a:r>
          </a:p>
        </p:txBody>
      </p:sp>
      <p:sp>
        <p:nvSpPr>
          <p:cNvPr id="9" name="TextBox 10"/>
          <p:cNvSpPr txBox="1"/>
          <p:nvPr/>
        </p:nvSpPr>
        <p:spPr>
          <a:xfrm>
            <a:off x="6597091" y="2336809"/>
            <a:ext cx="848310" cy="769441"/>
          </a:xfrm>
          <a:prstGeom prst="rect">
            <a:avLst/>
          </a:prstGeom>
          <a:noFill/>
        </p:spPr>
        <p:txBody>
          <a:bodyPr wrap="none" rtlCol="0">
            <a:spAutoFit/>
          </a:bodyPr>
          <a:lstStyle/>
          <a:p>
            <a:pPr algn="ctr"/>
            <a:r>
              <a:rPr lang="en-US" sz="44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02</a:t>
            </a:r>
          </a:p>
        </p:txBody>
      </p:sp>
      <p:sp>
        <p:nvSpPr>
          <p:cNvPr id="19" name="矩形 18"/>
          <p:cNvSpPr/>
          <p:nvPr/>
        </p:nvSpPr>
        <p:spPr>
          <a:xfrm>
            <a:off x="3520226" y="1419059"/>
            <a:ext cx="8515019" cy="2807940"/>
          </a:xfrm>
          <a:prstGeom prst="rect">
            <a:avLst/>
          </a:prstGeom>
        </p:spPr>
        <p:txBody>
          <a:bodyPr wrap="square" lIns="91433" tIns="45716" rIns="91433" bIns="45716">
            <a:spAutoFit/>
          </a:bodyPr>
          <a:lstStyle/>
          <a:p>
            <a:pPr lvl="0">
              <a:lnSpc>
                <a:spcPct val="150000"/>
              </a:lnSpc>
              <a:defRPr/>
            </a:pPr>
            <a:r>
              <a:rPr lang="zh-CN" altLang="en-US" sz="20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温度、湿度传感器是指能够感受温度、湿度并转换成电信号的传感器。</a:t>
            </a:r>
          </a:p>
          <a:p>
            <a:pPr lvl="0">
              <a:lnSpc>
                <a:spcPct val="150000"/>
              </a:lnSpc>
              <a:defRPr/>
            </a:pPr>
            <a:r>
              <a:rPr lang="zh-CN" altLang="en-US" sz="20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 温度、湿度传感器采用的是“</a:t>
            </a:r>
            <a:r>
              <a:rPr lang="en-US" altLang="zh-CN" sz="20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DHT11”</a:t>
            </a:r>
            <a:r>
              <a:rPr lang="zh-CN" altLang="en-US" sz="20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温湿度传感器。这是一款温湿度复合传感器，既能够检测温度、又能够检测湿度。它的温度检测范围是（</a:t>
            </a:r>
            <a:r>
              <a:rPr lang="en-US" altLang="zh-CN" sz="20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0℃-50℃</a:t>
            </a:r>
            <a:r>
              <a:rPr lang="zh-CN" altLang="en-US" sz="20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）、误差值</a:t>
            </a:r>
            <a:r>
              <a:rPr lang="en-US" altLang="zh-CN" sz="20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±2℃</a:t>
            </a:r>
            <a:r>
              <a:rPr lang="zh-CN" altLang="en-US" sz="20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；湿度检测范围是（</a:t>
            </a:r>
            <a:r>
              <a:rPr lang="en-US" altLang="zh-CN" sz="20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20%-90%RH</a:t>
            </a:r>
            <a:r>
              <a:rPr lang="zh-CN" altLang="en-US" sz="20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）、误差值</a:t>
            </a:r>
            <a:r>
              <a:rPr lang="en-US" altLang="zh-CN" sz="20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±5%RH</a:t>
            </a:r>
            <a:r>
              <a:rPr lang="zh-CN" altLang="en-US" sz="20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。日常生活中所指的湿度是“相对湿度”，“</a:t>
            </a:r>
            <a:r>
              <a:rPr lang="en-US" altLang="zh-CN" sz="20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90%RH”</a:t>
            </a:r>
            <a:r>
              <a:rPr lang="zh-CN" altLang="en-US" sz="20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就是指空气中实际水蒸气的含量与相同温度下饱和水蒸气含量的百分比是</a:t>
            </a:r>
            <a:r>
              <a:rPr lang="en-US" altLang="zh-CN" sz="20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90%</a:t>
            </a:r>
            <a:r>
              <a:rPr lang="zh-CN" altLang="en-US" sz="20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a:t>
            </a:r>
          </a:p>
        </p:txBody>
      </p:sp>
      <p:sp>
        <p:nvSpPr>
          <p:cNvPr id="25" name="TextBox 74"/>
          <p:cNvSpPr txBox="1"/>
          <p:nvPr/>
        </p:nvSpPr>
        <p:spPr>
          <a:xfrm>
            <a:off x="520394" y="474297"/>
            <a:ext cx="365806" cy="523220"/>
          </a:xfrm>
          <a:prstGeom prst="rect">
            <a:avLst/>
          </a:prstGeom>
          <a:noFill/>
        </p:spPr>
        <p:txBody>
          <a:bodyPr wrap="none" rtlCol="0" anchor="b">
            <a:spAutoFit/>
          </a:bodyPr>
          <a:lstStyle/>
          <a:p>
            <a:pPr algn="ctr"/>
            <a:r>
              <a:rPr lang="en-US" sz="2800" b="1" dirty="0">
                <a:solidFill>
                  <a:schemeClr val="bg1"/>
                </a:solidFill>
                <a:latin typeface="黑体" panose="02010609060101010101" charset="-122"/>
                <a:ea typeface="黑体" panose="02010609060101010101" charset="-122"/>
                <a:sym typeface="思源黑体" panose="020B0500000000000000" pitchFamily="34" charset="-122"/>
              </a:rPr>
              <a:t>1</a:t>
            </a:r>
          </a:p>
        </p:txBody>
      </p:sp>
      <p:pic>
        <p:nvPicPr>
          <p:cNvPr id="11" name="图片 10">
            <a:extLst>
              <a:ext uri="{FF2B5EF4-FFF2-40B4-BE49-F238E27FC236}">
                <a16:creationId xmlns:a16="http://schemas.microsoft.com/office/drawing/2014/main" id="{7B55F9E5-44F5-419B-AA0C-BD8B418EC76D}"/>
              </a:ext>
            </a:extLst>
          </p:cNvPr>
          <p:cNvPicPr>
            <a:picLocks noChangeAspect="1"/>
          </p:cNvPicPr>
          <p:nvPr/>
        </p:nvPicPr>
        <p:blipFill>
          <a:blip r:embed="rId3"/>
          <a:stretch>
            <a:fillRect/>
          </a:stretch>
        </p:blipFill>
        <p:spPr>
          <a:xfrm>
            <a:off x="1663927" y="1738214"/>
            <a:ext cx="1452991" cy="28975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96067"/>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grpSp>
      <p:sp>
        <p:nvSpPr>
          <p:cNvPr id="24" name="文本框 17"/>
          <p:cNvSpPr txBox="1"/>
          <p:nvPr/>
        </p:nvSpPr>
        <p:spPr>
          <a:xfrm>
            <a:off x="1088556" y="474297"/>
            <a:ext cx="215822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800" spc="600" dirty="0">
                <a:solidFill>
                  <a:prstClr val="black">
                    <a:lumMod val="75000"/>
                    <a:lumOff val="25000"/>
                  </a:prstClr>
                </a:solidFill>
                <a:latin typeface="黑体" panose="02010609060101010101" charset="-122"/>
                <a:ea typeface="黑体" panose="02010609060101010101" charset="-122"/>
                <a:sym typeface="思源黑体" panose="020B0500000000000000" pitchFamily="34" charset="-122"/>
              </a:rPr>
              <a:t>指令学习</a:t>
            </a:r>
            <a:endParaRPr kumimoji="0" lang="zh-CN" altLang="en-US" sz="2800" b="0" i="0" u="none" strike="noStrike" kern="1200" cap="none" spc="600" normalizeH="0" baseline="0" noProof="0" dirty="0">
              <a:ln>
                <a:noFill/>
              </a:ln>
              <a:solidFill>
                <a:prstClr val="black">
                  <a:lumMod val="75000"/>
                  <a:lumOff val="25000"/>
                </a:prstClr>
              </a:solidFill>
              <a:effectLst/>
              <a:uLnTx/>
              <a:uFillTx/>
              <a:latin typeface="黑体" panose="02010609060101010101" charset="-122"/>
              <a:ea typeface="黑体" panose="02010609060101010101" charset="-122"/>
              <a:cs typeface="+mn-cs"/>
              <a:sym typeface="思源黑体" panose="020B0500000000000000" pitchFamily="34" charset="-122"/>
            </a:endParaRPr>
          </a:p>
        </p:txBody>
      </p:sp>
      <p:sp>
        <p:nvSpPr>
          <p:cNvPr id="9" name="TextBox 10"/>
          <p:cNvSpPr txBox="1"/>
          <p:nvPr/>
        </p:nvSpPr>
        <p:spPr>
          <a:xfrm>
            <a:off x="6597091" y="2336809"/>
            <a:ext cx="848310"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02</a:t>
            </a:r>
          </a:p>
        </p:txBody>
      </p:sp>
      <p:sp>
        <p:nvSpPr>
          <p:cNvPr id="25" name="TextBox 74"/>
          <p:cNvSpPr txBox="1"/>
          <p:nvPr/>
        </p:nvSpPr>
        <p:spPr>
          <a:xfrm>
            <a:off x="520394" y="474297"/>
            <a:ext cx="365806" cy="523220"/>
          </a:xfrm>
          <a:prstGeom prst="rect">
            <a:avLst/>
          </a:prstGeom>
          <a:noFill/>
        </p:spPr>
        <p:txBody>
          <a:bodyPr wrap="none"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rPr>
              <a:t>2</a:t>
            </a:r>
          </a:p>
        </p:txBody>
      </p:sp>
      <p:sp>
        <p:nvSpPr>
          <p:cNvPr id="10" name="TextBox 24"/>
          <p:cNvSpPr txBox="1"/>
          <p:nvPr/>
        </p:nvSpPr>
        <p:spPr>
          <a:xfrm>
            <a:off x="1088556" y="2706214"/>
            <a:ext cx="10424924" cy="1405177"/>
          </a:xfrm>
          <a:prstGeom prst="rect">
            <a:avLst/>
          </a:prstGeom>
          <a:noFill/>
        </p:spPr>
        <p:txBody>
          <a:bodyPr wrap="square" lIns="91423" tIns="45712" rIns="91423" bIns="45712" rtlCol="0">
            <a:spAutoFit/>
          </a:bodyPr>
          <a:lstStyle/>
          <a:p>
            <a:pPr lvl="0" defTabSz="1217930">
              <a:lnSpc>
                <a:spcPct val="150000"/>
              </a:lnSpc>
              <a:defRPr/>
            </a:pPr>
            <a:r>
              <a:rPr lang="zh-CN" altLang="en-US" sz="2000" dirty="0">
                <a:solidFill>
                  <a:schemeClr val="bg1">
                    <a:lumMod val="50000"/>
                  </a:schemeClr>
                </a:solidFill>
                <a:latin typeface="黑体" panose="02010609060101010101" charset="-122"/>
                <a:ea typeface="黑体" panose="02010609060101010101" charset="-122"/>
                <a:sym typeface="思源黑体" panose="020B0500000000000000" pitchFamily="34" charset="-122"/>
              </a:rPr>
              <a:t>这个指令在传感器类别指令中，使用这个指令可以读取指定端口温湿度传感器上输出的温度、湿度值。指令默认读取的是“</a:t>
            </a:r>
            <a:r>
              <a:rPr lang="en-US" altLang="zh-CN" sz="2000" dirty="0">
                <a:solidFill>
                  <a:schemeClr val="bg1">
                    <a:lumMod val="50000"/>
                  </a:schemeClr>
                </a:solidFill>
                <a:latin typeface="黑体" panose="02010609060101010101" charset="-122"/>
                <a:ea typeface="黑体" panose="02010609060101010101" charset="-122"/>
                <a:sym typeface="思源黑体" panose="020B0500000000000000" pitchFamily="34" charset="-122"/>
              </a:rPr>
              <a:t>D0”</a:t>
            </a:r>
            <a:r>
              <a:rPr lang="zh-CN" altLang="en-US" sz="2000" dirty="0">
                <a:solidFill>
                  <a:schemeClr val="bg1">
                    <a:lumMod val="50000"/>
                  </a:schemeClr>
                </a:solidFill>
                <a:latin typeface="黑体" panose="02010609060101010101" charset="-122"/>
                <a:ea typeface="黑体" panose="02010609060101010101" charset="-122"/>
                <a:sym typeface="思源黑体" panose="020B0500000000000000" pitchFamily="34" charset="-122"/>
              </a:rPr>
              <a:t>端口的温度值；通过单击下拉列表，可以选择读温度或湿度，可以选择多个端口。这条指令需要与其他指令配合使用，无法单独使用。</a:t>
            </a:r>
          </a:p>
        </p:txBody>
      </p:sp>
      <p:pic>
        <p:nvPicPr>
          <p:cNvPr id="3" name="图片 2">
            <a:extLst>
              <a:ext uri="{FF2B5EF4-FFF2-40B4-BE49-F238E27FC236}">
                <a16:creationId xmlns:a16="http://schemas.microsoft.com/office/drawing/2014/main" id="{729A1C9A-33CD-4AC8-8638-3B2D52896D55}"/>
              </a:ext>
            </a:extLst>
          </p:cNvPr>
          <p:cNvPicPr>
            <a:picLocks noChangeAspect="1"/>
          </p:cNvPicPr>
          <p:nvPr/>
        </p:nvPicPr>
        <p:blipFill>
          <a:blip r:embed="rId3"/>
          <a:stretch>
            <a:fillRect/>
          </a:stretch>
        </p:blipFill>
        <p:spPr>
          <a:xfrm>
            <a:off x="4316868" y="1660261"/>
            <a:ext cx="3434627" cy="82168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109058"/>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grpSp>
      <p:sp>
        <p:nvSpPr>
          <p:cNvPr id="24" name="文本框 17"/>
          <p:cNvSpPr txBox="1"/>
          <p:nvPr/>
        </p:nvSpPr>
        <p:spPr>
          <a:xfrm>
            <a:off x="1088556" y="474297"/>
            <a:ext cx="215822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800" spc="600" dirty="0">
                <a:solidFill>
                  <a:prstClr val="black">
                    <a:lumMod val="75000"/>
                    <a:lumOff val="25000"/>
                  </a:prstClr>
                </a:solidFill>
                <a:latin typeface="黑体" panose="02010609060101010101" charset="-122"/>
                <a:ea typeface="黑体" panose="02010609060101010101" charset="-122"/>
                <a:sym typeface="思源黑体" panose="020B0500000000000000" pitchFamily="34" charset="-122"/>
              </a:rPr>
              <a:t>硬件连接</a:t>
            </a:r>
            <a:endParaRPr kumimoji="0" lang="zh-CN" altLang="en-US" sz="2800" b="0" i="0" u="none" strike="noStrike" kern="1200" cap="none" spc="600" normalizeH="0" baseline="0" noProof="0" dirty="0">
              <a:ln>
                <a:noFill/>
              </a:ln>
              <a:solidFill>
                <a:prstClr val="black">
                  <a:lumMod val="75000"/>
                  <a:lumOff val="25000"/>
                </a:prstClr>
              </a:solidFill>
              <a:effectLst/>
              <a:uLnTx/>
              <a:uFillTx/>
              <a:latin typeface="黑体" panose="02010609060101010101" charset="-122"/>
              <a:ea typeface="黑体" panose="02010609060101010101" charset="-122"/>
              <a:cs typeface="+mn-cs"/>
              <a:sym typeface="思源黑体" panose="020B0500000000000000" pitchFamily="34" charset="-122"/>
            </a:endParaRPr>
          </a:p>
        </p:txBody>
      </p:sp>
      <p:sp>
        <p:nvSpPr>
          <p:cNvPr id="25" name="TextBox 74"/>
          <p:cNvSpPr txBox="1"/>
          <p:nvPr/>
        </p:nvSpPr>
        <p:spPr>
          <a:xfrm>
            <a:off x="520394" y="474297"/>
            <a:ext cx="365806" cy="523220"/>
          </a:xfrm>
          <a:prstGeom prst="rect">
            <a:avLst/>
          </a:prstGeom>
          <a:noFill/>
        </p:spPr>
        <p:txBody>
          <a:bodyPr wrap="none"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rPr>
              <a:t>3</a:t>
            </a:r>
          </a:p>
        </p:txBody>
      </p:sp>
      <p:grpSp>
        <p:nvGrpSpPr>
          <p:cNvPr id="13" name="组合 12">
            <a:extLst>
              <a:ext uri="{FF2B5EF4-FFF2-40B4-BE49-F238E27FC236}">
                <a16:creationId xmlns:a16="http://schemas.microsoft.com/office/drawing/2014/main" id="{4DC09833-CC6D-454B-8D85-73063907485B}"/>
              </a:ext>
            </a:extLst>
          </p:cNvPr>
          <p:cNvGrpSpPr/>
          <p:nvPr/>
        </p:nvGrpSpPr>
        <p:grpSpPr>
          <a:xfrm>
            <a:off x="3979055" y="733643"/>
            <a:ext cx="3157905" cy="3609035"/>
            <a:chOff x="7171429" y="1039199"/>
            <a:chExt cx="3157905" cy="3609035"/>
          </a:xfrm>
        </p:grpSpPr>
        <p:pic>
          <p:nvPicPr>
            <p:cNvPr id="8" name="图片 7">
              <a:extLst>
                <a:ext uri="{FF2B5EF4-FFF2-40B4-BE49-F238E27FC236}">
                  <a16:creationId xmlns:a16="http://schemas.microsoft.com/office/drawing/2014/main" id="{2E67A470-46B6-4C9A-9577-4A297547D0B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6167" r="90000">
                          <a14:foregroundMark x1="34333" y1="73833" x2="44833" y2="67167"/>
                          <a14:foregroundMark x1="26500" y1="83667" x2="36000" y2="83500"/>
                          <a14:foregroundMark x1="30500" y1="84500" x2="35500" y2="83833"/>
                          <a14:foregroundMark x1="14500" y1="84500" x2="83500" y2="84833"/>
                        </a14:backgroundRemoval>
                      </a14:imgEffect>
                    </a14:imgLayer>
                  </a14:imgProps>
                </a:ext>
                <a:ext uri="{28A0092B-C50C-407E-A947-70E740481C1C}">
                  <a14:useLocalDpi xmlns:a14="http://schemas.microsoft.com/office/drawing/2010/main" val="0"/>
                </a:ext>
              </a:extLst>
            </a:blip>
            <a:srcRect l="7365" t="14014" r="10259" b="13907"/>
            <a:stretch/>
          </p:blipFill>
          <p:spPr>
            <a:xfrm rot="5400000">
              <a:off x="6945864" y="1264764"/>
              <a:ext cx="3609035" cy="3157905"/>
            </a:xfrm>
            <a:prstGeom prst="rect">
              <a:avLst/>
            </a:prstGeom>
          </p:spPr>
        </p:pic>
        <p:pic>
          <p:nvPicPr>
            <p:cNvPr id="12" name="图片 11">
              <a:extLst>
                <a:ext uri="{FF2B5EF4-FFF2-40B4-BE49-F238E27FC236}">
                  <a16:creationId xmlns:a16="http://schemas.microsoft.com/office/drawing/2014/main" id="{DA1AFFF8-FD0E-4938-A2B6-AC63E91E86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247" y="1341604"/>
              <a:ext cx="979750" cy="2326597"/>
            </a:xfrm>
            <a:prstGeom prst="rect">
              <a:avLst/>
            </a:prstGeom>
          </p:spPr>
        </p:pic>
      </p:grpSp>
      <p:cxnSp>
        <p:nvCxnSpPr>
          <p:cNvPr id="7" name="直接连接符 6">
            <a:extLst>
              <a:ext uri="{FF2B5EF4-FFF2-40B4-BE49-F238E27FC236}">
                <a16:creationId xmlns:a16="http://schemas.microsoft.com/office/drawing/2014/main" id="{C45EF50C-4224-4632-A778-DC17F6F6EEA0}"/>
              </a:ext>
            </a:extLst>
          </p:cNvPr>
          <p:cNvCxnSpPr>
            <a:cxnSpLocks/>
          </p:cNvCxnSpPr>
          <p:nvPr/>
        </p:nvCxnSpPr>
        <p:spPr>
          <a:xfrm>
            <a:off x="5514170" y="3563539"/>
            <a:ext cx="0" cy="123787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6B622DB7-D8DA-439A-B1A9-22C94ECFA877}"/>
              </a:ext>
            </a:extLst>
          </p:cNvPr>
          <p:cNvCxnSpPr>
            <a:cxnSpLocks/>
          </p:cNvCxnSpPr>
          <p:nvPr/>
        </p:nvCxnSpPr>
        <p:spPr>
          <a:xfrm>
            <a:off x="3159687" y="3040416"/>
            <a:ext cx="1638735"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 name="图片 2">
            <a:extLst>
              <a:ext uri="{FF2B5EF4-FFF2-40B4-BE49-F238E27FC236}">
                <a16:creationId xmlns:a16="http://schemas.microsoft.com/office/drawing/2014/main" id="{35F92430-8FA7-4D73-BC8F-F5EC77F123DC}"/>
              </a:ext>
            </a:extLst>
          </p:cNvPr>
          <p:cNvPicPr>
            <a:picLocks noChangeAspect="1"/>
          </p:cNvPicPr>
          <p:nvPr/>
        </p:nvPicPr>
        <p:blipFill>
          <a:blip r:embed="rId6"/>
          <a:stretch>
            <a:fillRect/>
          </a:stretch>
        </p:blipFill>
        <p:spPr>
          <a:xfrm>
            <a:off x="4153659" y="4599853"/>
            <a:ext cx="2721021" cy="1226942"/>
          </a:xfrm>
          <a:prstGeom prst="rect">
            <a:avLst/>
          </a:prstGeom>
        </p:spPr>
      </p:pic>
      <p:pic>
        <p:nvPicPr>
          <p:cNvPr id="16" name="图片 15">
            <a:extLst>
              <a:ext uri="{FF2B5EF4-FFF2-40B4-BE49-F238E27FC236}">
                <a16:creationId xmlns:a16="http://schemas.microsoft.com/office/drawing/2014/main" id="{24C304D8-C7F4-4BE2-8B07-A014E76752FB}"/>
              </a:ext>
            </a:extLst>
          </p:cNvPr>
          <p:cNvPicPr>
            <a:picLocks noChangeAspect="1"/>
          </p:cNvPicPr>
          <p:nvPr/>
        </p:nvPicPr>
        <p:blipFill>
          <a:blip r:embed="rId7"/>
          <a:stretch>
            <a:fillRect/>
          </a:stretch>
        </p:blipFill>
        <p:spPr>
          <a:xfrm rot="16200000">
            <a:off x="1603626" y="1915620"/>
            <a:ext cx="1128085" cy="224959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96067"/>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grpSp>
      <p:sp>
        <p:nvSpPr>
          <p:cNvPr id="24" name="文本框 17"/>
          <p:cNvSpPr txBox="1"/>
          <p:nvPr/>
        </p:nvSpPr>
        <p:spPr>
          <a:xfrm>
            <a:off x="1088556" y="474297"/>
            <a:ext cx="215822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600" normalizeH="0" baseline="0" noProof="0" dirty="0">
                <a:ln>
                  <a:noFill/>
                </a:ln>
                <a:solidFill>
                  <a:prstClr val="black">
                    <a:lumMod val="75000"/>
                    <a:lumOff val="25000"/>
                  </a:prstClr>
                </a:solidFill>
                <a:effectLst/>
                <a:uLnTx/>
                <a:uFillTx/>
                <a:latin typeface="黑体" panose="02010609060101010101" charset="-122"/>
                <a:ea typeface="黑体" panose="02010609060101010101" charset="-122"/>
                <a:cs typeface="+mn-cs"/>
                <a:sym typeface="思源黑体" panose="020B0500000000000000" pitchFamily="34" charset="-122"/>
              </a:rPr>
              <a:t>程序代码</a:t>
            </a:r>
          </a:p>
        </p:txBody>
      </p:sp>
      <p:sp>
        <p:nvSpPr>
          <p:cNvPr id="9" name="TextBox 10"/>
          <p:cNvSpPr txBox="1"/>
          <p:nvPr/>
        </p:nvSpPr>
        <p:spPr>
          <a:xfrm>
            <a:off x="6597091" y="2336809"/>
            <a:ext cx="848310"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02</a:t>
            </a:r>
          </a:p>
        </p:txBody>
      </p:sp>
      <p:sp>
        <p:nvSpPr>
          <p:cNvPr id="25" name="TextBox 74"/>
          <p:cNvSpPr txBox="1"/>
          <p:nvPr/>
        </p:nvSpPr>
        <p:spPr>
          <a:xfrm>
            <a:off x="520394" y="474297"/>
            <a:ext cx="365806" cy="523220"/>
          </a:xfrm>
          <a:prstGeom prst="rect">
            <a:avLst/>
          </a:prstGeom>
          <a:noFill/>
        </p:spPr>
        <p:txBody>
          <a:bodyPr wrap="none"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rPr>
              <a:t>4</a:t>
            </a:r>
            <a:endParaRPr kumimoji="0" lang="en-US"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endParaRPr>
          </a:p>
        </p:txBody>
      </p:sp>
      <p:pic>
        <p:nvPicPr>
          <p:cNvPr id="5" name="图片 4">
            <a:extLst>
              <a:ext uri="{FF2B5EF4-FFF2-40B4-BE49-F238E27FC236}">
                <a16:creationId xmlns:a16="http://schemas.microsoft.com/office/drawing/2014/main" id="{F1FD1E4B-70EE-48C8-A7F8-5EC16F58A3EB}"/>
              </a:ext>
            </a:extLst>
          </p:cNvPr>
          <p:cNvPicPr>
            <a:picLocks noChangeAspect="1"/>
          </p:cNvPicPr>
          <p:nvPr/>
        </p:nvPicPr>
        <p:blipFill>
          <a:blip r:embed="rId3"/>
          <a:stretch>
            <a:fillRect/>
          </a:stretch>
        </p:blipFill>
        <p:spPr>
          <a:xfrm>
            <a:off x="1049071" y="1281656"/>
            <a:ext cx="6598322" cy="428312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p:cNvSpPr/>
          <p:nvPr/>
        </p:nvSpPr>
        <p:spPr bwMode="auto">
          <a:xfrm>
            <a:off x="5475817"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7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3" name="Freeform 9"/>
          <p:cNvSpPr/>
          <p:nvPr/>
        </p:nvSpPr>
        <p:spPr bwMode="auto">
          <a:xfrm>
            <a:off x="8905461" y="3630414"/>
            <a:ext cx="3286538" cy="3227586"/>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400" b="1"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sp>
        <p:nvSpPr>
          <p:cNvPr id="7" name="文本框 9"/>
          <p:cNvSpPr txBox="1"/>
          <p:nvPr/>
        </p:nvSpPr>
        <p:spPr>
          <a:xfrm>
            <a:off x="-765979" y="2908947"/>
            <a:ext cx="2436860" cy="264687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6600" b="0" i="0" u="none" strike="noStrike" kern="1200" cap="none" spc="0" normalizeH="0" baseline="0" noProof="0" dirty="0">
                <a:ln>
                  <a:noFill/>
                </a:ln>
                <a:gradFill>
                  <a:gsLst>
                    <a:gs pos="0">
                      <a:srgbClr val="1D9A78"/>
                    </a:gs>
                    <a:gs pos="43000">
                      <a:srgbClr val="8BC145"/>
                    </a:gs>
                  </a:gsLst>
                  <a:lin ang="10800000" scaled="1"/>
                </a:gradFill>
                <a:effectLst/>
                <a:uLnTx/>
                <a:uFillTx/>
                <a:latin typeface="思源黑体" panose="020B0500000000000000" pitchFamily="34" charset="-122"/>
                <a:ea typeface="思源黑体" panose="020B0500000000000000" pitchFamily="34" charset="-122"/>
                <a:cs typeface="Open Sans" charset="0"/>
                <a:sym typeface="思源黑体" panose="020B0500000000000000" pitchFamily="34" charset="-122"/>
              </a:rPr>
              <a:t>“</a:t>
            </a:r>
          </a:p>
        </p:txBody>
      </p:sp>
      <p:sp>
        <p:nvSpPr>
          <p:cNvPr id="8" name="半闭框 6"/>
          <p:cNvSpPr/>
          <p:nvPr/>
        </p:nvSpPr>
        <p:spPr>
          <a:xfrm rot="5400000">
            <a:off x="7642979" y="1662031"/>
            <a:ext cx="809804" cy="776251"/>
          </a:xfrm>
          <a:prstGeom prst="halfFrame">
            <a:avLst>
              <a:gd name="adj1" fmla="val 5058"/>
              <a:gd name="adj2" fmla="val 448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9" name="PA-矩形 3"/>
          <p:cNvSpPr/>
          <p:nvPr>
            <p:custDataLst>
              <p:tags r:id="rId1"/>
            </p:custDataLst>
          </p:nvPr>
        </p:nvSpPr>
        <p:spPr>
          <a:xfrm>
            <a:off x="1969583" y="2401115"/>
            <a:ext cx="5690172" cy="1015663"/>
          </a:xfrm>
          <a:prstGeom prst="rect">
            <a:avLst/>
          </a:prstGeom>
        </p:spPr>
        <p:txBody>
          <a:bodyPr wrap="square">
            <a:spAutoFit/>
          </a:bodyPr>
          <a:lstStyle/>
          <a:p>
            <a:pPr marL="0" marR="0" lvl="0" indent="0" algn="dist" defTabSz="4572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prstClr val="black">
                    <a:lumMod val="75000"/>
                    <a:lumOff val="25000"/>
                  </a:prstClr>
                </a:solidFill>
                <a:effectLst/>
                <a:uLnTx/>
                <a:uFillTx/>
                <a:latin typeface="字魂35号-经典雅黑" panose="02000000000000000000" pitchFamily="2" charset="-122"/>
                <a:ea typeface="字魂35号-经典雅黑" panose="02000000000000000000" pitchFamily="2" charset="-122"/>
                <a:cs typeface="+mn-cs"/>
                <a:sym typeface="思源黑体" panose="020B0500000000000000" pitchFamily="34" charset="-122"/>
              </a:rPr>
              <a:t>谢谢观看</a:t>
            </a:r>
          </a:p>
        </p:txBody>
      </p:sp>
      <p:sp>
        <p:nvSpPr>
          <p:cNvPr id="11" name="椭圆 5"/>
          <p:cNvSpPr/>
          <p:nvPr/>
        </p:nvSpPr>
        <p:spPr>
          <a:xfrm>
            <a:off x="452451" y="426058"/>
            <a:ext cx="551745" cy="551745"/>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pic>
        <p:nvPicPr>
          <p:cNvPr id="13" name="图片 12"/>
          <p:cNvPicPr>
            <a:picLocks noChangeAspect="1"/>
          </p:cNvPicPr>
          <p:nvPr/>
        </p:nvPicPr>
        <p:blipFill>
          <a:blip r:embed="rId4"/>
          <a:stretch>
            <a:fillRect/>
          </a:stretch>
        </p:blipFill>
        <p:spPr>
          <a:xfrm>
            <a:off x="1267034" y="306689"/>
            <a:ext cx="1946275" cy="671114"/>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0E1D4189-C6CE-4E0A-8573-37DE6D2BCA26"/>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内容列表"/>
  <p:tag name="ISPRINGCLOUDFOLDERID" val="0"/>
  <p:tag name="ISPRINGCLOUDFOLDERPATH" val="资源库"/>
  <p:tag name="ISPRING_OUTPUT_FOLDER" val="C:\Users\codi\Desktop"/>
  <p:tag name="ISPRING_PRESENTATION_TITLE" val="演示文稿2"/>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A" val="v5.1.0"/>
</p:tagLst>
</file>

<file path=ppt/tags/tag3.xml><?xml version="1.0" encoding="utf-8"?>
<p:tagLst xmlns:a="http://schemas.openxmlformats.org/drawingml/2006/main" xmlns:r="http://schemas.openxmlformats.org/officeDocument/2006/relationships" xmlns:p="http://schemas.openxmlformats.org/presentationml/2006/main">
  <p:tag name="PA" val="v5.1.0"/>
</p:tagLst>
</file>

<file path=ppt/tags/tag4.xml><?xml version="1.0" encoding="utf-8"?>
<p:tagLst xmlns:a="http://schemas.openxmlformats.org/drawingml/2006/main" xmlns:r="http://schemas.openxmlformats.org/officeDocument/2006/relationships" xmlns:p="http://schemas.openxmlformats.org/presentationml/2006/main">
  <p:tag name="MH" val="20161008230036"/>
  <p:tag name="MH_LIBRARY" val="CONTENTS"/>
  <p:tag name="MH_TYPE" val="OTHERS"/>
  <p:tag name="ID" val="553514"/>
</p:tagLst>
</file>

<file path=ppt/tags/tag5.xml><?xml version="1.0" encoding="utf-8"?>
<p:tagLst xmlns:a="http://schemas.openxmlformats.org/drawingml/2006/main" xmlns:r="http://schemas.openxmlformats.org/officeDocument/2006/relationships" xmlns:p="http://schemas.openxmlformats.org/presentationml/2006/main">
  <p:tag name="PA" val="v5.1.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306</TotalTime>
  <Words>245</Words>
  <Application>Microsoft Office PowerPoint</Application>
  <PresentationFormat>宽屏</PresentationFormat>
  <Paragraphs>38</Paragraphs>
  <Slides>8</Slides>
  <Notes>8</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8</vt:i4>
      </vt:variant>
    </vt:vector>
  </HeadingPairs>
  <TitlesOfParts>
    <vt:vector size="16" baseType="lpstr">
      <vt:lpstr>等线</vt:lpstr>
      <vt:lpstr>黑体</vt:lpstr>
      <vt:lpstr>思源黑体</vt:lpstr>
      <vt:lpstr>字魂35号-经典雅黑</vt:lpstr>
      <vt:lpstr>Arial</vt:lpstr>
      <vt:lpstr>Calibri</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862788511@qq.com</cp:lastModifiedBy>
  <cp:revision>44</cp:revision>
  <dcterms:created xsi:type="dcterms:W3CDTF">2019-11-11T11:40:00Z</dcterms:created>
  <dcterms:modified xsi:type="dcterms:W3CDTF">2020-04-10T02:22:15Z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